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9" r:id="rId23"/>
    <p:sldId id="277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3" autoAdjust="0"/>
    <p:restoredTop sz="94660"/>
  </p:normalViewPr>
  <p:slideViewPr>
    <p:cSldViewPr>
      <p:cViewPr varScale="1">
        <p:scale>
          <a:sx n="65" d="100"/>
          <a:sy n="65" d="100"/>
        </p:scale>
        <p:origin x="-141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2AA80-13D2-4869-B469-3D5C578ACE4F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060DB-67A6-484D-B947-AC09197569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FCF9-176E-4791-A81F-98B00C90C820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7528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C5F8-CF82-4070-A0A8-BE09FB150DB1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0764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D6F0-F04A-4F35-8E09-72136627ED2B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31577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485E-40A8-45AA-8864-533E599EDEA1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9124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CE665-7AC2-4019-BFC0-AE25E2DE235E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39573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C18A2-DE3A-4430-9F6E-17695C3587FF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8722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407F-1499-4F76-BEE8-7A8CDD994AF6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2160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727F-1869-4F00-9D66-00C5C374EC22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2932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B0E1-A584-47F5-B341-7EC7DAF63921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600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0A07-D2B0-4F38-B9E3-FDFC4C80D126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3266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fld id="{5B02276F-A9DA-4DDD-A041-42C79262283D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9062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F00D3-0DAA-4055-B85C-CF085CAB32D0}" type="datetime1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14806A3-4BB5-47AC-AFFF-C32658EDCC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913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447800"/>
            <a:ext cx="8077200" cy="1470025"/>
          </a:xfrm>
        </p:spPr>
        <p:txBody>
          <a:bodyPr>
            <a:noAutofit/>
          </a:bodyPr>
          <a:lstStyle/>
          <a:p>
            <a:r>
              <a:rPr lang="en-US" sz="4000" dirty="0"/>
              <a:t>Visualizing Real-Time Strategy Games: The Example of </a:t>
            </a:r>
            <a:r>
              <a:rPr lang="en-US" sz="4000" dirty="0" err="1"/>
              <a:t>StarCraft</a:t>
            </a:r>
            <a:r>
              <a:rPr lang="en-US" sz="4000" dirty="0"/>
              <a:t>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429000"/>
            <a:ext cx="8610600" cy="2133600"/>
          </a:xfrm>
        </p:spPr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en-US" sz="2000" dirty="0" err="1"/>
              <a:t>Authors:Yen-Ting</a:t>
            </a:r>
            <a:r>
              <a:rPr lang="en-US" sz="2000" dirty="0"/>
              <a:t> </a:t>
            </a:r>
            <a:r>
              <a:rPr lang="en-US" sz="2000" dirty="0" err="1"/>
              <a:t>Kuan</a:t>
            </a:r>
            <a:r>
              <a:rPr lang="en-US" sz="2000" dirty="0"/>
              <a:t>, Yu-</a:t>
            </a:r>
            <a:r>
              <a:rPr lang="en-US" sz="2000" dirty="0" err="1"/>
              <a:t>Shuen</a:t>
            </a:r>
            <a:r>
              <a:rPr lang="en-US" sz="2000" dirty="0"/>
              <a:t> Wang, Jung-Hong Chuang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LALITHABHINAYA MALLU</a:t>
            </a:r>
          </a:p>
        </p:txBody>
      </p:sp>
      <p:pic>
        <p:nvPicPr>
          <p:cNvPr id="6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9276"/>
            <a:ext cx="7629071" cy="104923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Visualization Interfaces –Status View</a:t>
            </a:r>
          </a:p>
        </p:txBody>
      </p:sp>
      <p:pic>
        <p:nvPicPr>
          <p:cNvPr id="6146" name="Picture 2" descr="C:\Users\gurunathreddy\Desktop\DV presentation\statusview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12966" y="2166938"/>
            <a:ext cx="5802155" cy="3289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4600" y="228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Color-coded charts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6928" y="4343400"/>
            <a:ext cx="244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9800" y="3200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 order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410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 theme river</a:t>
            </a:r>
          </a:p>
        </p:txBody>
      </p:sp>
      <p:pic>
        <p:nvPicPr>
          <p:cNvPr id="9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E3A3CF8D-8857-41B5-9AFE-8ACD5CB5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6172"/>
            <a:ext cx="7700027" cy="1049235"/>
          </a:xfrm>
        </p:spPr>
        <p:txBody>
          <a:bodyPr>
            <a:normAutofit/>
          </a:bodyPr>
          <a:lstStyle/>
          <a:p>
            <a:r>
              <a:rPr lang="en-US" dirty="0"/>
              <a:t>Visualization Interfaces –Battle view</a:t>
            </a:r>
          </a:p>
        </p:txBody>
      </p:sp>
      <p:pic>
        <p:nvPicPr>
          <p:cNvPr id="7170" name="Picture 2" descr="C:\Users\gurunathreddy\Desktop\DV presentation\battleview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67566" y="2166938"/>
            <a:ext cx="5092956" cy="3289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" y="2895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 of units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34" y="4876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5486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Status bar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5666" y="326256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 Map</a:t>
            </a:r>
          </a:p>
        </p:txBody>
      </p:sp>
      <p:pic>
        <p:nvPicPr>
          <p:cNvPr id="9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EF39F663-E696-40F7-8A0C-A222CD96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8674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6571343" cy="1049235"/>
          </a:xfrm>
        </p:spPr>
        <p:txBody>
          <a:bodyPr/>
          <a:lstStyle/>
          <a:p>
            <a:pPr algn="l"/>
            <a:r>
              <a:rPr lang="en-US" dirty="0"/>
              <a:t>Hierarchical Battle visualization</a:t>
            </a:r>
          </a:p>
        </p:txBody>
      </p:sp>
      <p:pic>
        <p:nvPicPr>
          <p:cNvPr id="8194" name="Picture 2" descr="C:\Users\gurunathreddy\Desktop\DV presentation\a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32299" y="2166938"/>
            <a:ext cx="5163490" cy="3289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43000" y="3581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Battle Glyph</a:t>
            </a:r>
          </a:p>
        </p:txBody>
      </p:sp>
      <p:pic>
        <p:nvPicPr>
          <p:cNvPr id="7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15C9779F-C7B6-4565-B15D-0C74389C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Global View of Battle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229600" cy="10668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Cyclic curved arrows would cause ambiguity.</a:t>
            </a:r>
          </a:p>
          <a:p>
            <a:r>
              <a:rPr lang="en-US" sz="2800" dirty="0"/>
              <a:t>They should be drawn in steps.</a:t>
            </a:r>
          </a:p>
        </p:txBody>
      </p:sp>
      <p:pic>
        <p:nvPicPr>
          <p:cNvPr id="9218" name="Picture 2" descr="C:\Users\gurunathreddy\Desktop\DV presentation\a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8769492" cy="2648366"/>
          </a:xfrm>
          <a:prstGeom prst="rect">
            <a:avLst/>
          </a:prstGeom>
          <a:noFill/>
        </p:spPr>
      </p:pic>
      <p:pic>
        <p:nvPicPr>
          <p:cNvPr id="9219" name="Picture 3" descr="C:\Users\gurunathreddy\Desktop\DV presentation\a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89916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37" y="876302"/>
            <a:ext cx="8686800" cy="1143000"/>
          </a:xfrm>
        </p:spPr>
        <p:txBody>
          <a:bodyPr/>
          <a:lstStyle/>
          <a:p>
            <a:pPr algn="l"/>
            <a:r>
              <a:rPr lang="en-US" dirty="0"/>
              <a:t>Local View of Battle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763000" cy="1676400"/>
          </a:xfrm>
        </p:spPr>
        <p:txBody>
          <a:bodyPr>
            <a:normAutofit/>
          </a:bodyPr>
          <a:lstStyle/>
          <a:p>
            <a:r>
              <a:rPr lang="en-US" dirty="0"/>
              <a:t>Every unit on the map is visualized by a small image and its motion is represented by an animation.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10242" name="Picture 2" descr="C:\Users\gurunathreddy\Desktop\DV presentation\a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667000"/>
            <a:ext cx="3267075" cy="3181350"/>
          </a:xfrm>
          <a:prstGeom prst="rect">
            <a:avLst/>
          </a:prstGeom>
          <a:noFill/>
        </p:spPr>
      </p:pic>
      <p:pic>
        <p:nvPicPr>
          <p:cNvPr id="6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B98B5CD8-67C3-4C80-9186-AF754BAD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56172"/>
            <a:ext cx="7471427" cy="1049235"/>
          </a:xfrm>
        </p:spPr>
        <p:txBody>
          <a:bodyPr/>
          <a:lstStyle/>
          <a:p>
            <a:r>
              <a:rPr lang="en-US" dirty="0"/>
              <a:t>Case 1: Surround-Failure example</a:t>
            </a:r>
          </a:p>
        </p:txBody>
      </p:sp>
      <p:pic>
        <p:nvPicPr>
          <p:cNvPr id="11266" name="Picture 2" descr="C:\Users\gurunathreddy\Desktop\DV presentation\a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2667000"/>
            <a:ext cx="7986522" cy="2523481"/>
          </a:xfrm>
          <a:prstGeom prst="rect">
            <a:avLst/>
          </a:prstGeom>
          <a:noFill/>
        </p:spPr>
      </p:pic>
      <p:pic>
        <p:nvPicPr>
          <p:cNvPr id="6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460E901E-A78F-4684-9C9E-F102D3F7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01000" cy="1049235"/>
          </a:xfrm>
        </p:spPr>
        <p:txBody>
          <a:bodyPr>
            <a:normAutofit/>
          </a:bodyPr>
          <a:lstStyle/>
          <a:p>
            <a:r>
              <a:rPr lang="en-US" dirty="0"/>
              <a:t>Case 2: Formation and configuration</a:t>
            </a:r>
          </a:p>
        </p:txBody>
      </p:sp>
      <p:pic>
        <p:nvPicPr>
          <p:cNvPr id="12290" name="Picture 2" descr="C:\Users\gurunathreddy\Desktop\DV presentation\a6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4652811" cy="3581400"/>
          </a:xfrm>
          <a:prstGeom prst="rect">
            <a:avLst/>
          </a:prstGeom>
          <a:noFill/>
        </p:spPr>
      </p:pic>
      <p:pic>
        <p:nvPicPr>
          <p:cNvPr id="12292" name="Picture 4" descr="C:\Users\gurunathreddy\Desktop\DV presentation\a6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533400"/>
            <a:ext cx="3914775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6571343" cy="1049235"/>
          </a:xfrm>
        </p:spPr>
        <p:txBody>
          <a:bodyPr/>
          <a:lstStyle/>
          <a:p>
            <a:pPr algn="l"/>
            <a:r>
              <a:rPr lang="en-US" dirty="0"/>
              <a:t>Case 3: Tactics</a:t>
            </a:r>
          </a:p>
        </p:txBody>
      </p:sp>
      <p:pic>
        <p:nvPicPr>
          <p:cNvPr id="13314" name="Picture 2" descr="C:\Users\gurunathreddy\Desktop\DV presentation\a7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0"/>
            <a:ext cx="4191000" cy="4525963"/>
          </a:xfrm>
          <a:prstGeom prst="rect">
            <a:avLst/>
          </a:prstGeom>
          <a:noFill/>
        </p:spPr>
      </p:pic>
      <p:pic>
        <p:nvPicPr>
          <p:cNvPr id="13315" name="Picture 3" descr="C:\Users\gurunathreddy\Desktop\DV presentation\a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4128" y="1447801"/>
            <a:ext cx="4418421" cy="4572000"/>
          </a:xfrm>
          <a:prstGeom prst="rect">
            <a:avLst/>
          </a:prstGeom>
          <a:noFill/>
        </p:spPr>
      </p:pic>
      <p:pic>
        <p:nvPicPr>
          <p:cNvPr id="7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F8AABE7E-94EE-445B-9291-15FFD7A0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Tactics</a:t>
            </a:r>
          </a:p>
        </p:txBody>
      </p:sp>
      <p:pic>
        <p:nvPicPr>
          <p:cNvPr id="14338" name="Picture 2" descr="C:\Users\gurunathreddy\Desktop\DV presentation\a7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07553" y="2166938"/>
            <a:ext cx="5612981" cy="3289300"/>
          </a:xfrm>
          <a:prstGeom prst="rect">
            <a:avLst/>
          </a:prstGeom>
          <a:noFill/>
        </p:spPr>
      </p:pic>
      <p:pic>
        <p:nvPicPr>
          <p:cNvPr id="6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6DFC528C-F00E-40CD-B7A5-4A23D9EC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6800"/>
            <a:ext cx="6571343" cy="1049235"/>
          </a:xfrm>
        </p:spPr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 participants</a:t>
            </a:r>
          </a:p>
          <a:p>
            <a:r>
              <a:rPr lang="en-US" dirty="0"/>
              <a:t>Game ages ranged from 0.5 to 7 years.</a:t>
            </a:r>
          </a:p>
          <a:p>
            <a:r>
              <a:rPr lang="en-US" dirty="0"/>
              <a:t>Covered levels: Master(top 4%), diamond(4-23%),platinum(23-46%),gold(78-96%) and bronze(96-100%).</a:t>
            </a:r>
          </a:p>
          <a:p>
            <a:r>
              <a:rPr lang="en-US" dirty="0" smtClean="0"/>
              <a:t>Our </a:t>
            </a:r>
            <a:r>
              <a:rPr lang="en-US" dirty="0"/>
              <a:t>system(OO)</a:t>
            </a:r>
          </a:p>
          <a:p>
            <a:r>
              <a:rPr lang="en-US" dirty="0" err="1"/>
              <a:t>Scelight</a:t>
            </a:r>
            <a:r>
              <a:rPr lang="en-US" dirty="0"/>
              <a:t> + </a:t>
            </a:r>
            <a:r>
              <a:rPr lang="en-US" dirty="0" err="1"/>
              <a:t>GGTracker</a:t>
            </a:r>
            <a:r>
              <a:rPr lang="en-US" dirty="0"/>
              <a:t> +official replay(SGO)</a:t>
            </a:r>
          </a:p>
          <a:p>
            <a:endParaRPr lang="en-US" dirty="0"/>
          </a:p>
        </p:txBody>
      </p:sp>
      <p:pic>
        <p:nvPicPr>
          <p:cNvPr id="5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785D8F50-F72A-4FF6-9D17-35797D10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28863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Real-time strategy(RTS) is a subgenre of strategy video games where the game does not progress incrementally in turns.</a:t>
            </a:r>
          </a:p>
        </p:txBody>
      </p:sp>
      <p:pic>
        <p:nvPicPr>
          <p:cNvPr id="5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6571343" cy="1049235"/>
          </a:xfrm>
        </p:spPr>
        <p:txBody>
          <a:bodyPr/>
          <a:lstStyle/>
          <a:p>
            <a:r>
              <a:rPr lang="en-US" dirty="0"/>
              <a:t>User study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1"/>
            <a:ext cx="7772400" cy="35510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lphaLcParenR"/>
            </a:pPr>
            <a:r>
              <a:rPr lang="en-US" dirty="0"/>
              <a:t>Received a tutorial to learn interfaces of </a:t>
            </a:r>
            <a:r>
              <a:rPr lang="en-US" dirty="0" err="1"/>
              <a:t>Scelight</a:t>
            </a:r>
            <a:r>
              <a:rPr lang="en-US" dirty="0"/>
              <a:t>, </a:t>
            </a:r>
            <a:r>
              <a:rPr lang="en-US" dirty="0" err="1" smtClean="0"/>
              <a:t>GGtracker</a:t>
            </a:r>
            <a:r>
              <a:rPr lang="en-US" dirty="0" smtClean="0"/>
              <a:t> </a:t>
            </a:r>
            <a:r>
              <a:rPr lang="en-US" dirty="0"/>
              <a:t>and our system.</a:t>
            </a:r>
          </a:p>
          <a:p>
            <a:pPr marL="514350" indent="-514350">
              <a:buAutoNum type="alphaLcParenR"/>
            </a:pPr>
            <a:r>
              <a:rPr lang="en-US" dirty="0"/>
              <a:t>Examine four game replays with the assistance of SGO and </a:t>
            </a:r>
            <a:r>
              <a:rPr lang="en-US" dirty="0" smtClean="0"/>
              <a:t>OO</a:t>
            </a:r>
          </a:p>
          <a:p>
            <a:pPr marL="514350" indent="-514350">
              <a:buAutoNum type="alphaLcParenR"/>
            </a:pPr>
            <a:r>
              <a:rPr lang="en-US" dirty="0" smtClean="0"/>
              <a:t> </a:t>
            </a:r>
            <a:r>
              <a:rPr lang="en-US" dirty="0" smtClean="0"/>
              <a:t>Easy</a:t>
            </a:r>
            <a:r>
              <a:rPr lang="en-US" dirty="0"/>
              <a:t>: </a:t>
            </a:r>
            <a:r>
              <a:rPr lang="en-US" dirty="0" smtClean="0"/>
              <a:t>g1,g2</a:t>
            </a:r>
          </a:p>
          <a:p>
            <a:pPr marL="514350" indent="-514350">
              <a:buAutoNum type="alphaLcParenR"/>
            </a:pPr>
            <a:r>
              <a:rPr lang="en-US" dirty="0" smtClean="0"/>
              <a:t>   </a:t>
            </a:r>
            <a:r>
              <a:rPr lang="en-US" dirty="0" smtClean="0"/>
              <a:t>Medium</a:t>
            </a:r>
            <a:r>
              <a:rPr lang="en-US" dirty="0"/>
              <a:t>: </a:t>
            </a:r>
            <a:r>
              <a:rPr lang="en-US" dirty="0" smtClean="0"/>
              <a:t>g3</a:t>
            </a:r>
          </a:p>
          <a:p>
            <a:pPr marL="514350" indent="-514350">
              <a:buAutoNum type="alphaLcParenR"/>
            </a:pPr>
            <a:r>
              <a:rPr lang="en-US" dirty="0" smtClean="0"/>
              <a:t>   </a:t>
            </a:r>
            <a:r>
              <a:rPr lang="en-US" dirty="0" smtClean="0"/>
              <a:t>Difficult </a:t>
            </a:r>
            <a:r>
              <a:rPr lang="en-US" dirty="0"/>
              <a:t>: g4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Answer why a nation beat the other in each game</a:t>
            </a:r>
          </a:p>
        </p:txBody>
      </p:sp>
      <p:pic>
        <p:nvPicPr>
          <p:cNvPr id="5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E579F62E-52A3-4CB4-8A6B-60AF2027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Study-Quantitative results</a:t>
            </a:r>
          </a:p>
        </p:txBody>
      </p:sp>
      <p:pic>
        <p:nvPicPr>
          <p:cNvPr id="15364" name="Picture 4" descr="C:\Users\gurunathreddy\Desktop\DV presentation\a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86651"/>
            <a:ext cx="5481048" cy="452596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324600" y="1447800"/>
            <a:ext cx="381000" cy="228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24600" y="1752600"/>
            <a:ext cx="381000" cy="293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81800" y="1371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SGO</a:t>
            </a:r>
          </a:p>
        </p:txBody>
      </p:sp>
      <p:pic>
        <p:nvPicPr>
          <p:cNvPr id="13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9675A210-48CA-4682-A6BB-0D5ECA30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6C1D61-3DA6-4070-AAFC-76C381DBF44A}"/>
              </a:ext>
            </a:extLst>
          </p:cNvPr>
          <p:cNvSpPr txBox="1"/>
          <p:nvPr/>
        </p:nvSpPr>
        <p:spPr>
          <a:xfrm>
            <a:off x="6825641" y="172446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90600"/>
            <a:ext cx="6571343" cy="1049235"/>
          </a:xfrm>
        </p:spPr>
        <p:txBody>
          <a:bodyPr/>
          <a:lstStyle/>
          <a:p>
            <a:pPr algn="l"/>
            <a:r>
              <a:rPr lang="en-US" dirty="0"/>
              <a:t>User Study-Quantitative results</a:t>
            </a:r>
          </a:p>
        </p:txBody>
      </p:sp>
      <p:pic>
        <p:nvPicPr>
          <p:cNvPr id="16386" name="Picture 2" descr="C:\Users\gurunathreddy\Desktop\DV presentation\a9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7583184" cy="452596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1371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A2F793C-4BAF-4A85-B49C-9E644D4E3EAF}"/>
              </a:ext>
            </a:extLst>
          </p:cNvPr>
          <p:cNvSpPr/>
          <p:nvPr/>
        </p:nvSpPr>
        <p:spPr>
          <a:xfrm>
            <a:off x="7696200" y="1447800"/>
            <a:ext cx="381000" cy="228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AC3D72D-0293-40B9-8BD1-18ABEB5BC5CB}"/>
              </a:ext>
            </a:extLst>
          </p:cNvPr>
          <p:cNvSpPr/>
          <p:nvPr/>
        </p:nvSpPr>
        <p:spPr>
          <a:xfrm>
            <a:off x="7696200" y="1752600"/>
            <a:ext cx="381000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3074579-BB24-4F56-B478-2C239EBE5641}"/>
              </a:ext>
            </a:extLst>
          </p:cNvPr>
          <p:cNvSpPr txBox="1"/>
          <p:nvPr/>
        </p:nvSpPr>
        <p:spPr>
          <a:xfrm>
            <a:off x="8229600" y="1752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0600"/>
            <a:ext cx="6571343" cy="1049235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7385"/>
            <a:ext cx="7090427" cy="3288635"/>
          </a:xfrm>
        </p:spPr>
        <p:txBody>
          <a:bodyPr>
            <a:normAutofit/>
          </a:bodyPr>
          <a:lstStyle/>
          <a:p>
            <a:r>
              <a:rPr lang="en-US" dirty="0"/>
              <a:t>A visualization system for users to study SC2 games.</a:t>
            </a:r>
          </a:p>
          <a:p>
            <a:r>
              <a:rPr lang="en-US" dirty="0"/>
              <a:t>Users can learn strategies from previous game data.</a:t>
            </a:r>
          </a:p>
          <a:p>
            <a:r>
              <a:rPr lang="en-US" dirty="0"/>
              <a:t>Has the potential to visualize other RTS games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Improve </a:t>
            </a:r>
            <a:r>
              <a:rPr lang="en-US" dirty="0"/>
              <a:t>visual quality</a:t>
            </a:r>
          </a:p>
          <a:p>
            <a:r>
              <a:rPr lang="en-US" dirty="0"/>
              <a:t>Visualize multiple games simultaneously.</a:t>
            </a:r>
          </a:p>
        </p:txBody>
      </p:sp>
      <p:pic>
        <p:nvPicPr>
          <p:cNvPr id="5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1ABE9376-23DD-4B1C-BC34-D1BE4A97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F27B9A-69C0-42E2-9BA4-9FF8E01F35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467" y="1219200"/>
            <a:ext cx="7586134" cy="4267201"/>
          </a:xfrm>
          <a:prstGeom prst="rect">
            <a:avLst/>
          </a:prstGeom>
        </p:spPr>
      </p:pic>
      <p:pic>
        <p:nvPicPr>
          <p:cNvPr id="5" name="Picture 2" descr="C:\Users\gurunathreddy\Desktop\DV presentation\south florida bulls.png">
            <a:extLst>
              <a:ext uri="{FF2B5EF4-FFF2-40B4-BE49-F238E27FC236}">
                <a16:creationId xmlns:a16="http://schemas.microsoft.com/office/drawing/2014/main" xmlns="" id="{F56095EC-028C-4C3B-BA72-A81CC1E4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665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urunathreddy\Desktop\DV presentation\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6034617" cy="4525963"/>
          </a:xfrm>
          <a:prstGeom prst="rect">
            <a:avLst/>
          </a:prstGeom>
          <a:noFill/>
        </p:spPr>
      </p:pic>
      <p:pic>
        <p:nvPicPr>
          <p:cNvPr id="7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  <p:pic>
        <p:nvPicPr>
          <p:cNvPr id="8" name="Picture 3" descr="C:\Users\gurunathreddy\Desktop\DV presentation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2185182"/>
            <a:ext cx="6487064" cy="4114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gurunathreddy\Desktop\DV presentation\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04800"/>
            <a:ext cx="4451350" cy="2503884"/>
          </a:xfrm>
          <a:prstGeom prst="rect">
            <a:avLst/>
          </a:prstGeom>
          <a:noFill/>
        </p:spPr>
      </p:pic>
      <p:pic>
        <p:nvPicPr>
          <p:cNvPr id="2053" name="Picture 5" descr="C:\Users\gurunathreddy\Desktop\DV presentation\starcraft_deepmin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971800"/>
            <a:ext cx="5457825" cy="3505200"/>
          </a:xfrm>
          <a:prstGeom prst="rect">
            <a:avLst/>
          </a:prstGeom>
          <a:noFill/>
        </p:spPr>
      </p:pic>
      <p:pic>
        <p:nvPicPr>
          <p:cNvPr id="9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6571343" cy="104923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67385"/>
            <a:ext cx="8077200" cy="3288635"/>
          </a:xfrm>
        </p:spPr>
        <p:txBody>
          <a:bodyPr/>
          <a:lstStyle/>
          <a:p>
            <a:pPr>
              <a:buNone/>
            </a:pPr>
            <a:r>
              <a:rPr lang="en-US" dirty="0"/>
              <a:t>The goal is to help humans quickly understand an RTS game, and how and why a nation was </a:t>
            </a:r>
            <a:r>
              <a:rPr lang="en-US" dirty="0" smtClean="0"/>
              <a:t>defeated.</a:t>
            </a:r>
            <a:endParaRPr lang="en-US" dirty="0"/>
          </a:p>
        </p:txBody>
      </p:sp>
      <p:pic>
        <p:nvPicPr>
          <p:cNvPr id="5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6571343" cy="1049235"/>
          </a:xfrm>
        </p:spPr>
        <p:txBody>
          <a:bodyPr/>
          <a:lstStyle/>
          <a:p>
            <a:pPr algn="l"/>
            <a:r>
              <a:rPr lang="en-US" dirty="0"/>
              <a:t>Previous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3047999"/>
          </a:xfrm>
        </p:spPr>
        <p:txBody>
          <a:bodyPr>
            <a:normAutofit/>
          </a:bodyPr>
          <a:lstStyle/>
          <a:p>
            <a:r>
              <a:rPr lang="en-US" dirty="0"/>
              <a:t>Data analysis and visualization for RTS </a:t>
            </a:r>
            <a:r>
              <a:rPr lang="en-US" dirty="0" smtClean="0"/>
              <a:t>Games</a:t>
            </a:r>
          </a:p>
          <a:p>
            <a:r>
              <a:rPr lang="en-US" dirty="0" smtClean="0"/>
              <a:t>Depict </a:t>
            </a:r>
            <a:r>
              <a:rPr lang="en-US" dirty="0"/>
              <a:t>statistics of SC2 games by line charts</a:t>
            </a:r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Scelight</a:t>
            </a:r>
            <a:r>
              <a:rPr lang="en-US" dirty="0" smtClean="0"/>
              <a:t> [</a:t>
            </a:r>
            <a:r>
              <a:rPr lang="en-US" dirty="0" err="1"/>
              <a:t>Belicza</a:t>
            </a:r>
            <a:r>
              <a:rPr lang="en-US" dirty="0"/>
              <a:t> 2013]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GGTracker</a:t>
            </a:r>
            <a:r>
              <a:rPr lang="en-US" dirty="0" smtClean="0"/>
              <a:t> [</a:t>
            </a:r>
            <a:r>
              <a:rPr lang="en-US" dirty="0" err="1"/>
              <a:t>Joerg</a:t>
            </a:r>
            <a:r>
              <a:rPr lang="en-US" dirty="0"/>
              <a:t> 2012]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27CED77-8604-4592-A1F3-CBA00D8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999" y="152400"/>
            <a:ext cx="6571343" cy="1049235"/>
          </a:xfrm>
        </p:spPr>
        <p:txBody>
          <a:bodyPr/>
          <a:lstStyle/>
          <a:p>
            <a:r>
              <a:rPr lang="en-US" dirty="0" err="1"/>
              <a:t>Scelight</a:t>
            </a:r>
            <a:r>
              <a:rPr lang="en-US" dirty="0"/>
              <a:t>[</a:t>
            </a:r>
            <a:r>
              <a:rPr lang="en-US" dirty="0" err="1"/>
              <a:t>Belicza</a:t>
            </a:r>
            <a:r>
              <a:rPr lang="en-US" dirty="0"/>
              <a:t> 2013]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C:\Users\gurunathreddy\Desktop\DV presentation\Scelight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463" y="1201635"/>
            <a:ext cx="7618413" cy="4352925"/>
          </a:xfrm>
          <a:prstGeom prst="rect">
            <a:avLst/>
          </a:prstGeom>
          <a:noFill/>
        </p:spPr>
      </p:pic>
      <p:pic>
        <p:nvPicPr>
          <p:cNvPr id="6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GGTracker</a:t>
            </a:r>
            <a:r>
              <a:rPr lang="en-US" dirty="0"/>
              <a:t>[Joerg 2012]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C:\Users\gurunathreddy\Desktop\DV presentation\GGtracke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0"/>
            <a:ext cx="8229600" cy="2874185"/>
          </a:xfrm>
          <a:prstGeom prst="rect">
            <a:avLst/>
          </a:prstGeom>
          <a:noFill/>
        </p:spPr>
      </p:pic>
      <p:pic>
        <p:nvPicPr>
          <p:cNvPr id="6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6571343" cy="1049235"/>
          </a:xfrm>
        </p:spPr>
        <p:txBody>
          <a:bodyPr>
            <a:normAutofit/>
          </a:bodyPr>
          <a:lstStyle/>
          <a:p>
            <a:r>
              <a:rPr lang="en-US" dirty="0"/>
              <a:t>How to play </a:t>
            </a:r>
            <a:r>
              <a:rPr lang="en-US" dirty="0" err="1"/>
              <a:t>StarCraft</a:t>
            </a:r>
            <a:r>
              <a:rPr lang="en-US" dirty="0"/>
              <a:t> II (SC2)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44976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nation based on the selected race and establish the military to eliminate the opponent.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Command workers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</a:t>
            </a:r>
            <a:r>
              <a:rPr lang="en-US" dirty="0" smtClean="0"/>
              <a:t>Buildings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Formations</a:t>
            </a:r>
          </a:p>
        </p:txBody>
      </p:sp>
      <p:pic>
        <p:nvPicPr>
          <p:cNvPr id="5" name="Picture 2" descr="C:\Users\gurunathreddy\Desktop\DV presentation\south florida bul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84" y="5791200"/>
            <a:ext cx="1322316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1277</TotalTime>
  <Words>366</Words>
  <Application>Microsoft Office PowerPoint</Application>
  <PresentationFormat>On-screen Show (4:3)</PresentationFormat>
  <Paragraphs>75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Gallery</vt:lpstr>
      <vt:lpstr>Visualizing Real-Time Strategy Games: The Example of StarCraft II</vt:lpstr>
      <vt:lpstr>Slide 2</vt:lpstr>
      <vt:lpstr>Slide 3</vt:lpstr>
      <vt:lpstr>Slide 4</vt:lpstr>
      <vt:lpstr>Goal:</vt:lpstr>
      <vt:lpstr>Previous Works</vt:lpstr>
      <vt:lpstr>Scelight[Belicza 2013] </vt:lpstr>
      <vt:lpstr>GGTracker[Joerg 2012] </vt:lpstr>
      <vt:lpstr>How to play StarCraft II (SC2) game?</vt:lpstr>
      <vt:lpstr>Visualization Interfaces –Status View</vt:lpstr>
      <vt:lpstr>Visualization Interfaces –Battle view</vt:lpstr>
      <vt:lpstr>Hierarchical Battle visualization</vt:lpstr>
      <vt:lpstr>Global View of Battle</vt:lpstr>
      <vt:lpstr>Local View of Battle</vt:lpstr>
      <vt:lpstr>Case 1: Surround-Failure example</vt:lpstr>
      <vt:lpstr>Case 2: Formation and configuration</vt:lpstr>
      <vt:lpstr>Case 3: Tactics</vt:lpstr>
      <vt:lpstr>Case 3: Tactics</vt:lpstr>
      <vt:lpstr>User Study</vt:lpstr>
      <vt:lpstr>User study Procedure</vt:lpstr>
      <vt:lpstr>User Study-Quantitative results</vt:lpstr>
      <vt:lpstr>User Study-Quantitative results</vt:lpstr>
      <vt:lpstr>Conclusion and Future work</vt:lpstr>
      <vt:lpstr>Slide 24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Real-Time Strategy Games: The Example of StarCraft II</dc:title>
  <dc:creator>gurunath reddy gopireddy</dc:creator>
  <cp:lastModifiedBy>gurunath reddy gopireddy</cp:lastModifiedBy>
  <cp:revision>57</cp:revision>
  <dcterms:created xsi:type="dcterms:W3CDTF">2018-04-24T20:28:31Z</dcterms:created>
  <dcterms:modified xsi:type="dcterms:W3CDTF">2018-04-25T18:10:54Z</dcterms:modified>
</cp:coreProperties>
</file>